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73934-AB1F-D741-8BB0-221896C0662C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DC203-7A23-5F48-9A52-AEF1BEA78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F558C-B884-0F40-8D24-2C852E493DCC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06268-DFA9-4A46-B228-5454A7DA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6268-DFA9-4A46-B228-5454A7DAAD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6268-DFA9-4A46-B228-5454A7DAAD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6268-DFA9-4A46-B228-5454A7DAAD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06268-DFA9-4A46-B228-5454A7DAADC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A68B8CB-C838-0B4B-9D2E-E8593FE3B3FD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27CA0F4-96C6-6F49-9550-4CC9505DF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d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D3ZDJgFDdk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/>
              <a:t>Cardiovascular Endurance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Health </a:t>
            </a:r>
            <a:r>
              <a:rPr lang="en-US" sz="2400" dirty="0" smtClean="0"/>
              <a:t>2012</a:t>
            </a:r>
          </a:p>
          <a:p>
            <a:r>
              <a:rPr lang="en-US" sz="2400" dirty="0" smtClean="0"/>
              <a:t>Mr. Vecchio</a:t>
            </a:r>
            <a:endParaRPr lang="en-US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Aerobic Activity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Continuous activity that requires</a:t>
            </a:r>
            <a:r>
              <a:rPr lang="en-US" dirty="0" smtClean="0"/>
              <a:t>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(with oxygen)</a:t>
            </a:r>
          </a:p>
          <a:p>
            <a:pPr lvl="0"/>
            <a:r>
              <a:rPr lang="en-US" dirty="0"/>
              <a:t>Strengthen heart</a:t>
            </a:r>
          </a:p>
          <a:p>
            <a:pPr lvl="0"/>
            <a:r>
              <a:rPr lang="en-US" dirty="0"/>
              <a:t>Muscle works more efficiently </a:t>
            </a:r>
          </a:p>
          <a:p>
            <a:pPr lvl="0"/>
            <a:r>
              <a:rPr lang="en-US" dirty="0"/>
              <a:t>Increases </a:t>
            </a:r>
            <a:r>
              <a:rPr lang="en-US" b="1" u="sng" dirty="0"/>
              <a:t>stroke volume</a:t>
            </a:r>
            <a:r>
              <a:rPr lang="en-US" dirty="0"/>
              <a:t>- amount of blood pumped per heart beat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172200" y="4572000"/>
            <a:ext cx="1611313" cy="1814313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Circulatory </a:t>
            </a:r>
            <a:r>
              <a:rPr lang="en-US" i="1" dirty="0" smtClean="0"/>
              <a:t>System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the </a:t>
            </a:r>
            <a:r>
              <a:rPr lang="en-US" b="1" dirty="0" smtClean="0"/>
              <a:t>heart</a:t>
            </a:r>
            <a:r>
              <a:rPr lang="en-US" dirty="0" smtClean="0"/>
              <a:t>, </a:t>
            </a:r>
            <a:r>
              <a:rPr lang="en-US" b="1" dirty="0" smtClean="0"/>
              <a:t>blood</a:t>
            </a:r>
            <a:r>
              <a:rPr lang="en-US" dirty="0" smtClean="0"/>
              <a:t>, and </a:t>
            </a:r>
            <a:r>
              <a:rPr lang="en-US" b="1" dirty="0" smtClean="0"/>
              <a:t>blood vessels</a:t>
            </a:r>
          </a:p>
          <a:p>
            <a:r>
              <a:rPr lang="en-US" dirty="0" smtClean="0">
                <a:hlinkClick r:id="rId3"/>
              </a:rPr>
              <a:t>Blood Pathway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The Heart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Size of your fist</a:t>
            </a:r>
          </a:p>
          <a:p>
            <a:pPr lvl="0"/>
            <a:r>
              <a:rPr lang="en-US" dirty="0"/>
              <a:t>Right </a:t>
            </a:r>
            <a:r>
              <a:rPr lang="en-US" dirty="0" err="1"/>
              <a:t>side</a:t>
            </a:r>
            <a:r>
              <a:rPr lang="en-US" dirty="0" err="1">
                <a:sym typeface="Wingdings"/>
              </a:rPr>
              <a:t></a:t>
            </a:r>
            <a:r>
              <a:rPr lang="en-US" dirty="0"/>
              <a:t> lungs for O</a:t>
            </a:r>
            <a:r>
              <a:rPr lang="en-US" baseline="-25000" dirty="0"/>
              <a:t>2</a:t>
            </a:r>
          </a:p>
          <a:p>
            <a:r>
              <a:rPr lang="en-US" dirty="0"/>
              <a:t>Left </a:t>
            </a:r>
            <a:r>
              <a:rPr lang="en-US" dirty="0" err="1"/>
              <a:t>side</a:t>
            </a:r>
            <a:r>
              <a:rPr lang="en-US" dirty="0" err="1">
                <a:sym typeface="Wingdings"/>
              </a:rPr>
              <a:t></a:t>
            </a:r>
            <a:r>
              <a:rPr lang="en-US" dirty="0"/>
              <a:t> rest of the body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999" y="1600201"/>
            <a:ext cx="3638551" cy="344704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Blood</a:t>
            </a:r>
            <a:r>
              <a:rPr lang="en-US" b="1" u="sng" dirty="0" smtClean="0"/>
              <a:t> Vessels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>
                <a:solidFill>
                  <a:srgbClr val="FF0000"/>
                </a:solidFill>
              </a:rPr>
              <a:t>Arteries</a:t>
            </a:r>
            <a:r>
              <a:rPr lang="en-US" dirty="0"/>
              <a:t>- carry blood to the major extremities </a:t>
            </a:r>
          </a:p>
          <a:p>
            <a:pPr lvl="0"/>
            <a:r>
              <a:rPr lang="en-US" b="1" u="sng" dirty="0"/>
              <a:t>Capillaries</a:t>
            </a:r>
            <a:r>
              <a:rPr lang="en-US" dirty="0"/>
              <a:t>- </a:t>
            </a:r>
            <a:r>
              <a:rPr lang="en-US" dirty="0" smtClean="0"/>
              <a:t>deliver 0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and nutrients to</a:t>
            </a:r>
            <a:r>
              <a:rPr lang="en-US" dirty="0" smtClean="0"/>
              <a:t> cells</a:t>
            </a:r>
            <a:endParaRPr lang="en-US" dirty="0"/>
          </a:p>
          <a:p>
            <a:pPr lvl="0"/>
            <a:r>
              <a:rPr lang="en-US" b="1" u="sng" dirty="0">
                <a:solidFill>
                  <a:srgbClr val="0000FF"/>
                </a:solidFill>
              </a:rPr>
              <a:t>Veins</a:t>
            </a:r>
            <a:r>
              <a:rPr lang="en-US" dirty="0"/>
              <a:t>- Blood back to the heart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Leading cause of death in the </a:t>
            </a:r>
            <a:r>
              <a:rPr lang="en-US" dirty="0" smtClean="0"/>
              <a:t>U.S. </a:t>
            </a:r>
            <a:r>
              <a:rPr lang="en-US" dirty="0"/>
              <a:t>(950,000 per year)</a:t>
            </a:r>
          </a:p>
          <a:p>
            <a:pPr lvl="0"/>
            <a:r>
              <a:rPr lang="en-US" b="1" u="sng" dirty="0"/>
              <a:t>Atherosclerosis</a:t>
            </a:r>
            <a:r>
              <a:rPr lang="en-US" dirty="0"/>
              <a:t>- fatty deposits called plaque build up in arteries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Sudden Cardiac Death</a:t>
            </a:r>
          </a:p>
          <a:p>
            <a:pPr lvl="0"/>
            <a:r>
              <a:rPr lang="en-US" dirty="0" smtClean="0"/>
              <a:t>Enlarged heart (66%)</a:t>
            </a:r>
          </a:p>
          <a:p>
            <a:pPr lvl="0"/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urved Up Arrow 3"/>
          <p:cNvSpPr/>
          <p:nvPr/>
        </p:nvSpPr>
        <p:spPr>
          <a:xfrm rot="17787279">
            <a:off x="4243974" y="4136563"/>
            <a:ext cx="923243" cy="587618"/>
          </a:xfrm>
          <a:prstGeom prst="curvedUpArrow">
            <a:avLst>
              <a:gd name="adj1" fmla="val 44747"/>
              <a:gd name="adj2" fmla="val 78558"/>
              <a:gd name="adj3" fmla="val 4361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Blood </a:t>
            </a:r>
            <a:r>
              <a:rPr lang="en-US" u="sng" dirty="0"/>
              <a:t>Pressure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 smtClean="0"/>
              <a:t>Blood Pressure</a:t>
            </a:r>
            <a:r>
              <a:rPr lang="en-US" dirty="0" smtClean="0"/>
              <a:t>-force of blood in the arteries 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Systolic (out) </a:t>
            </a:r>
            <a:r>
              <a:rPr lang="en-US" dirty="0" smtClean="0"/>
              <a:t>vs. </a:t>
            </a:r>
            <a:r>
              <a:rPr lang="en-US" dirty="0" smtClean="0">
                <a:solidFill>
                  <a:srgbClr val="000090"/>
                </a:solidFill>
              </a:rPr>
              <a:t>Diastolic (in)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120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000090"/>
                </a:solidFill>
              </a:rPr>
              <a:t>80</a:t>
            </a:r>
            <a:r>
              <a:rPr lang="en-US" dirty="0" smtClean="0"/>
              <a:t>)</a:t>
            </a:r>
          </a:p>
          <a:p>
            <a:pPr lvl="0"/>
            <a:r>
              <a:rPr lang="en-US" b="1" u="sng" dirty="0" smtClean="0"/>
              <a:t>Hypertension</a:t>
            </a:r>
            <a:r>
              <a:rPr lang="en-US" dirty="0" smtClean="0"/>
              <a:t>- elevated BP</a:t>
            </a:r>
          </a:p>
          <a:p>
            <a:pPr lvl="0"/>
            <a:r>
              <a:rPr lang="en-US" dirty="0" smtClean="0"/>
              <a:t>Can </a:t>
            </a:r>
            <a:r>
              <a:rPr lang="en-US" dirty="0"/>
              <a:t>be largely genetic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Find pulse and count beats/minute</a:t>
            </a:r>
          </a:p>
          <a:p>
            <a:r>
              <a:rPr lang="en-US" sz="2400" b="1" dirty="0" smtClean="0"/>
              <a:t>Max HR</a:t>
            </a:r>
            <a:r>
              <a:rPr lang="en-US" sz="2400" dirty="0" smtClean="0"/>
              <a:t>= 220-age or VO2 Max Test</a:t>
            </a:r>
          </a:p>
          <a:p>
            <a:r>
              <a:rPr lang="en-US" sz="2400" dirty="0" smtClean="0"/>
              <a:t>60-80% of Max HR= aerobic benefit</a:t>
            </a:r>
          </a:p>
          <a:p>
            <a:r>
              <a:rPr lang="en-US" sz="2400" dirty="0" smtClean="0"/>
              <a:t>20+ min/3+ times week </a:t>
            </a:r>
          </a:p>
          <a:p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284" y="1444531"/>
            <a:ext cx="4558267" cy="449906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50866"/>
            <a:ext cx="8042276" cy="987332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Influences on Cardiovascular Endurance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b="1" dirty="0"/>
              <a:t>Age </a:t>
            </a:r>
            <a:r>
              <a:rPr lang="en-US" dirty="0"/>
              <a:t>(decline .5ml/kg body weight) </a:t>
            </a:r>
          </a:p>
          <a:p>
            <a:pPr lvl="0"/>
            <a:r>
              <a:rPr lang="en-US" b="1" dirty="0"/>
              <a:t>Heredity </a:t>
            </a:r>
            <a:r>
              <a:rPr lang="en-US" dirty="0"/>
              <a:t>(initial and capacity to improve) </a:t>
            </a:r>
          </a:p>
          <a:p>
            <a:pPr lvl="0"/>
            <a:r>
              <a:rPr lang="en-US" b="1" dirty="0"/>
              <a:t>Muscle content </a:t>
            </a:r>
            <a:r>
              <a:rPr lang="en-US" dirty="0"/>
              <a:t>(Fast twitch vs. slow twitch) </a:t>
            </a:r>
          </a:p>
          <a:p>
            <a:pPr lvl="0"/>
            <a:r>
              <a:rPr lang="en-US" b="1" dirty="0" smtClean="0"/>
              <a:t>Gender </a:t>
            </a:r>
            <a:r>
              <a:rPr lang="en-US" dirty="0" smtClean="0"/>
              <a:t>(males </a:t>
            </a:r>
            <a:r>
              <a:rPr lang="en-US" dirty="0"/>
              <a:t>due to higher hemoglobin levels and less body </a:t>
            </a:r>
            <a:r>
              <a:rPr lang="en-US" dirty="0" smtClean="0"/>
              <a:t>fat)</a:t>
            </a:r>
          </a:p>
          <a:p>
            <a:pPr lvl="0"/>
            <a:r>
              <a:rPr lang="en-US" b="1" dirty="0"/>
              <a:t>Body </a:t>
            </a:r>
            <a:r>
              <a:rPr lang="en-US" b="1" dirty="0" smtClean="0"/>
              <a:t>Composition </a:t>
            </a:r>
            <a:r>
              <a:rPr lang="en-US" dirty="0" smtClean="0"/>
              <a:t>% </a:t>
            </a:r>
            <a:r>
              <a:rPr lang="en-US" dirty="0"/>
              <a:t>of fat to lean body tissue (muscle, bone, water)</a:t>
            </a:r>
          </a:p>
          <a:p>
            <a:pPr lvl="0"/>
            <a:r>
              <a:rPr lang="en-US" b="1" dirty="0"/>
              <a:t>Level of Conditioning</a:t>
            </a:r>
            <a:r>
              <a:rPr lang="en-US" b="1" dirty="0" smtClean="0"/>
              <a:t> </a:t>
            </a:r>
            <a:r>
              <a:rPr lang="en-US" dirty="0" smtClean="0"/>
              <a:t>(20</a:t>
            </a:r>
            <a:r>
              <a:rPr lang="en-US" dirty="0"/>
              <a:t>+min at a HR between 60-80% of </a:t>
            </a:r>
            <a:r>
              <a:rPr lang="en-US" dirty="0" smtClean="0"/>
              <a:t>max)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Custom 3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10038</TotalTime>
  <Words>288</Words>
  <Application>Microsoft Macintosh PowerPoint</Application>
  <PresentationFormat>On-screen Show (4:3)</PresentationFormat>
  <Paragraphs>45</Paragraphs>
  <Slides>9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Cardiovascular Endurance </vt:lpstr>
      <vt:lpstr>Aerobic Activity </vt:lpstr>
      <vt:lpstr>Circulatory System </vt:lpstr>
      <vt:lpstr>The Heart </vt:lpstr>
      <vt:lpstr>Blood Vessels</vt:lpstr>
      <vt:lpstr>Cardiovascular Disease</vt:lpstr>
      <vt:lpstr>Blood Pressure </vt:lpstr>
      <vt:lpstr>Heart Rate</vt:lpstr>
      <vt:lpstr>Influences on Cardiovascular Endurance 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Endurance </dc:title>
  <dc:creator>cat</dc:creator>
  <cp:lastModifiedBy>cat</cp:lastModifiedBy>
  <cp:revision>15</cp:revision>
  <cp:lastPrinted>2012-01-11T14:48:40Z</cp:lastPrinted>
  <dcterms:created xsi:type="dcterms:W3CDTF">2012-01-11T14:19:20Z</dcterms:created>
  <dcterms:modified xsi:type="dcterms:W3CDTF">2012-01-11T20:01:23Z</dcterms:modified>
</cp:coreProperties>
</file>